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585903-879F-413F-9AA2-BD0DCDB60A36}" type="datetimeFigureOut">
              <a:rPr lang="fr-FR" smtClean="0"/>
              <a:t>22/10/2011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171B202-6E9C-471E-93BD-B398DE29911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docactivit&#233;/station.pps" TargetMode="External"/><Relationship Id="rId2" Type="http://schemas.openxmlformats.org/officeDocument/2006/relationships/hyperlink" Target="docactivit&#233;/docveloelectrique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A partir du document </a:t>
            </a:r>
            <a:r>
              <a:rPr lang="fr-FR" sz="1800" dirty="0"/>
              <a:t>réalisé par David </a:t>
            </a:r>
            <a:r>
              <a:rPr lang="fr-FR" sz="1800" dirty="0" err="1" smtClean="0"/>
              <a:t>Bouduban</a:t>
            </a:r>
            <a:r>
              <a:rPr lang="fr-FR" sz="1800" dirty="0" smtClean="0"/>
              <a:t>,</a:t>
            </a:r>
            <a:endParaRPr lang="fr-FR" sz="1800" dirty="0"/>
          </a:p>
          <a:p>
            <a:r>
              <a:rPr lang="fr-FR" sz="1800" dirty="0"/>
              <a:t>Jean-Christophe </a:t>
            </a:r>
            <a:r>
              <a:rPr lang="fr-FR" sz="1800" dirty="0" err="1"/>
              <a:t>Gollentz</a:t>
            </a:r>
            <a:r>
              <a:rPr lang="fr-FR" sz="1800" dirty="0"/>
              <a:t> </a:t>
            </a:r>
            <a:r>
              <a:rPr lang="fr-FR" sz="1800" dirty="0" smtClean="0"/>
              <a:t>, Christophe </a:t>
            </a:r>
            <a:r>
              <a:rPr lang="fr-FR" sz="1800" dirty="0" err="1"/>
              <a:t>Grandgirard</a:t>
            </a:r>
            <a:r>
              <a:rPr lang="fr-FR" sz="1800" dirty="0"/>
              <a:t> </a:t>
            </a:r>
            <a:r>
              <a:rPr lang="fr-FR" sz="1800" dirty="0" smtClean="0"/>
              <a:t>Pierre </a:t>
            </a:r>
            <a:r>
              <a:rPr lang="fr-FR" sz="1800" dirty="0"/>
              <a:t>Ham </a:t>
            </a:r>
            <a:r>
              <a:rPr lang="fr-FR" sz="1800" dirty="0" smtClean="0"/>
              <a:t>de l’académie de Besançon</a:t>
            </a:r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Chaine d’énergie et d’information</a:t>
            </a:r>
            <a:endParaRPr lang="fr-FR" dirty="0"/>
          </a:p>
        </p:txBody>
      </p:sp>
      <p:sp>
        <p:nvSpPr>
          <p:cNvPr id="7" name="Flèche vers le haut 6">
            <a:hlinkClick r:id="rId2" action="ppaction://hlinksldjump" tooltip="suivant"/>
          </p:cNvPr>
          <p:cNvSpPr/>
          <p:nvPr/>
        </p:nvSpPr>
        <p:spPr>
          <a:xfrm rot="5400000">
            <a:off x="438881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477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synoptique.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u="sng" dirty="0">
                <a:latin typeface="Arial" charset="0"/>
                <a:cs typeface="Arial" charset="0"/>
              </a:rPr>
              <a:t>Synoptique</a:t>
            </a:r>
            <a:r>
              <a:rPr lang="fr-FR" sz="2400" dirty="0">
                <a:latin typeface="Arial" charset="0"/>
                <a:cs typeface="Arial" charset="0"/>
              </a:rPr>
              <a:t> (</a:t>
            </a:r>
            <a:r>
              <a:rPr lang="fr-FR" sz="2400" i="1" dirty="0">
                <a:latin typeface="Arial" charset="0"/>
                <a:cs typeface="Arial" charset="0"/>
              </a:rPr>
              <a:t>adj.</a:t>
            </a:r>
            <a:r>
              <a:rPr lang="fr-FR" sz="2400" dirty="0">
                <a:latin typeface="Arial" charset="0"/>
                <a:cs typeface="Arial" charset="0"/>
              </a:rPr>
              <a:t>): Qui permet d'embrasser, de saisir d'un même coup d'œil les diverses parties d'un ensemble, qui en offre une vue générale. </a:t>
            </a:r>
            <a:r>
              <a:rPr lang="fr-FR" sz="2400" i="1" dirty="0">
                <a:latin typeface="Arial" charset="0"/>
                <a:cs typeface="Arial" charset="0"/>
              </a:rPr>
              <a:t>Tableau synoptique d'une science, d'un système, d'une méthode</a:t>
            </a:r>
            <a:r>
              <a:rPr lang="fr-FR" sz="2400" i="1" dirty="0" smtClean="0">
                <a:latin typeface="Arial" charset="0"/>
                <a:cs typeface="Arial" charset="0"/>
              </a:rPr>
              <a:t>.</a:t>
            </a:r>
          </a:p>
          <a:p>
            <a:pPr marL="0" indent="0">
              <a:buNone/>
            </a:pPr>
            <a:endParaRPr lang="fr-FR" sz="2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8" name="Flèche vers le haut 7">
            <a:hlinkClick r:id="rId2" action="ppaction://hlinksldjump" tooltip="précédent"/>
          </p:cNvPr>
          <p:cNvSpPr/>
          <p:nvPr/>
        </p:nvSpPr>
        <p:spPr>
          <a:xfrm>
            <a:off x="1078644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haut 8">
            <a:hlinkClick r:id="rId3" action="ppaction://hlinksldjump" tooltip="suivant"/>
          </p:cNvPr>
          <p:cNvSpPr/>
          <p:nvPr/>
        </p:nvSpPr>
        <p:spPr>
          <a:xfrm rot="5400000">
            <a:off x="438881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19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8" t="13338" r="22752" b="5598"/>
          <a:stretch>
            <a:fillRect/>
          </a:stretch>
        </p:blipFill>
        <p:spPr bwMode="auto">
          <a:xfrm>
            <a:off x="2483768" y="2006352"/>
            <a:ext cx="3754437" cy="421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>
            <a:spLocks noChangeArrowheads="1"/>
          </p:cNvSpPr>
          <p:nvPr/>
        </p:nvSpPr>
        <p:spPr bwMode="auto">
          <a:xfrm>
            <a:off x="395535" y="548680"/>
            <a:ext cx="842493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dirty="0"/>
              <a:t>Pour exemple, la structure générale du Vélo à Assistance </a:t>
            </a:r>
            <a:r>
              <a:rPr lang="fr-FR" dirty="0" smtClean="0"/>
              <a:t>Electrique </a:t>
            </a:r>
            <a:r>
              <a:rPr lang="fr-FR" dirty="0"/>
              <a:t>peut être représentée par le synoptique ci –contre :</a:t>
            </a:r>
          </a:p>
          <a:p>
            <a:pPr eaLnBrk="1" hangingPunct="1"/>
            <a:endParaRPr lang="fr-FR" dirty="0"/>
          </a:p>
          <a:p>
            <a:pPr eaLnBrk="1" hangingPunct="1"/>
            <a:r>
              <a:rPr lang="fr-FR" dirty="0"/>
              <a:t>Cette représentation ne répond pas à une norme en particulier .</a:t>
            </a:r>
          </a:p>
          <a:p>
            <a:pPr eaLnBrk="1" hangingPunct="1"/>
            <a:endParaRPr lang="fr-FR" dirty="0">
              <a:latin typeface="Calibri" pitchFamily="34" charset="0"/>
            </a:endParaRPr>
          </a:p>
        </p:txBody>
      </p:sp>
      <p:sp>
        <p:nvSpPr>
          <p:cNvPr id="6" name="Flèche vers le haut 5">
            <a:hlinkClick r:id="rId3" action="ppaction://hlinksldjump"/>
          </p:cNvPr>
          <p:cNvSpPr/>
          <p:nvPr/>
        </p:nvSpPr>
        <p:spPr>
          <a:xfrm>
            <a:off x="1078644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haut 6">
            <a:hlinkClick r:id="rId4" action="ppaction://hlinksldjump"/>
          </p:cNvPr>
          <p:cNvSpPr/>
          <p:nvPr/>
        </p:nvSpPr>
        <p:spPr>
          <a:xfrm rot="5400000">
            <a:off x="438881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75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 txBox="1">
            <a:spLocks/>
          </p:cNvSpPr>
          <p:nvPr/>
        </p:nvSpPr>
        <p:spPr bwMode="auto">
          <a:xfrm>
            <a:off x="443167" y="1772816"/>
            <a:ext cx="8229600" cy="390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fr-FR" dirty="0" smtClean="0"/>
              <a:t>	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Si le synoptique ne répond pas à des règles de  représentation normées, on l’utilise souvent sous une forme qui permet la description de la structure fonctionnelle d’un système. </a:t>
            </a:r>
          </a:p>
          <a:p>
            <a:pPr>
              <a:buFont typeface="Arial" charset="0"/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	Elle met en évidence: la chaîne d’énergie et la chaîne d’information de ce système.</a:t>
            </a:r>
          </a:p>
        </p:txBody>
      </p:sp>
      <p:sp>
        <p:nvSpPr>
          <p:cNvPr id="6" name="Flèche vers le haut 5">
            <a:hlinkClick r:id="rId2" action="ppaction://hlinksldjump"/>
          </p:cNvPr>
          <p:cNvSpPr/>
          <p:nvPr/>
        </p:nvSpPr>
        <p:spPr>
          <a:xfrm>
            <a:off x="1078644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haut 6">
            <a:hlinkClick r:id="rId3" action="ppaction://hlinksldjump"/>
          </p:cNvPr>
          <p:cNvSpPr/>
          <p:nvPr/>
        </p:nvSpPr>
        <p:spPr>
          <a:xfrm rot="5400000">
            <a:off x="438881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13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32184" y="2749501"/>
            <a:ext cx="4175125" cy="9858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>
                <a:latin typeface="+mn-lt"/>
                <a:cs typeface="+mn-cs"/>
              </a:rPr>
              <a:t>Chaîne d’Information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8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8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800" dirty="0">
              <a:latin typeface="+mn-lt"/>
              <a:cs typeface="+mn-cs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043484" y="4478289"/>
            <a:ext cx="4897438" cy="8921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>
                <a:latin typeface="+mn-lt"/>
                <a:cs typeface="+mn-cs"/>
              </a:rPr>
              <a:t>Chaîne d’Energie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80447" y="3975051"/>
            <a:ext cx="1079500" cy="1871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7413" name="ZoneTexte 4"/>
          <p:cNvSpPr txBox="1">
            <a:spLocks noChangeArrowheads="1"/>
          </p:cNvSpPr>
          <p:nvPr/>
        </p:nvSpPr>
        <p:spPr bwMode="auto">
          <a:xfrm>
            <a:off x="6680447" y="4694189"/>
            <a:ext cx="1079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>
                <a:latin typeface="Calibri" pitchFamily="34" charset="0"/>
              </a:rPr>
              <a:t>ACTION</a:t>
            </a:r>
          </a:p>
        </p:txBody>
      </p:sp>
      <p:sp>
        <p:nvSpPr>
          <p:cNvPr id="7" name="Flèche vers le bas 6"/>
          <p:cNvSpPr/>
          <p:nvPr/>
        </p:nvSpPr>
        <p:spPr>
          <a:xfrm>
            <a:off x="7075734" y="3325764"/>
            <a:ext cx="215900" cy="64928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Flèche vers le bas 8"/>
          <p:cNvSpPr/>
          <p:nvPr/>
        </p:nvSpPr>
        <p:spPr>
          <a:xfrm>
            <a:off x="7099988" y="5892751"/>
            <a:ext cx="215900" cy="6477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2106859" y="4987876"/>
            <a:ext cx="93662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rot="5400000" flipH="1" flipV="1">
            <a:off x="5419971" y="3470227"/>
            <a:ext cx="20161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rot="10800000">
            <a:off x="955922" y="2462164"/>
            <a:ext cx="54721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5400000">
            <a:off x="632072" y="2786014"/>
            <a:ext cx="6477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>
            <a:off x="955922" y="3109864"/>
            <a:ext cx="5762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/>
          <p:nvPr/>
        </p:nvCxnSpPr>
        <p:spPr>
          <a:xfrm>
            <a:off x="524122" y="3325764"/>
            <a:ext cx="10080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>
            <a:off x="5708897" y="3019376"/>
            <a:ext cx="145415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>
            <a:off x="5721597" y="3463876"/>
            <a:ext cx="4445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rot="5400000">
            <a:off x="5916859" y="3713114"/>
            <a:ext cx="4984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 rot="10800000" flipV="1">
            <a:off x="2383084" y="3962351"/>
            <a:ext cx="3783013" cy="3317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5400000">
            <a:off x="2195759" y="4454477"/>
            <a:ext cx="3460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>
            <a:off x="2356097" y="4640214"/>
            <a:ext cx="733425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28" name="ZoneTexte 75"/>
          <p:cNvSpPr txBox="1">
            <a:spLocks noChangeArrowheads="1"/>
          </p:cNvSpPr>
          <p:nvPr/>
        </p:nvSpPr>
        <p:spPr bwMode="auto">
          <a:xfrm>
            <a:off x="1360734" y="5208539"/>
            <a:ext cx="1008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Énergies d’entrée</a:t>
            </a:r>
          </a:p>
        </p:txBody>
      </p:sp>
      <p:sp>
        <p:nvSpPr>
          <p:cNvPr id="17429" name="ZoneTexte 76"/>
          <p:cNvSpPr txBox="1">
            <a:spLocks noChangeArrowheads="1"/>
          </p:cNvSpPr>
          <p:nvPr/>
        </p:nvSpPr>
        <p:spPr bwMode="auto">
          <a:xfrm>
            <a:off x="230434" y="3763914"/>
            <a:ext cx="1301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100">
                <a:latin typeface="Calibri" pitchFamily="34" charset="0"/>
              </a:rPr>
              <a:t>Informations issues d’autres systèmes et d’interfaces H/M</a:t>
            </a:r>
          </a:p>
        </p:txBody>
      </p:sp>
      <p:sp>
        <p:nvSpPr>
          <p:cNvPr id="17430" name="ZoneTexte 77"/>
          <p:cNvSpPr txBox="1">
            <a:spLocks noChangeArrowheads="1"/>
          </p:cNvSpPr>
          <p:nvPr/>
        </p:nvSpPr>
        <p:spPr bwMode="auto">
          <a:xfrm>
            <a:off x="7291634" y="3163839"/>
            <a:ext cx="911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100">
                <a:latin typeface="Calibri" pitchFamily="34" charset="0"/>
              </a:rPr>
              <a:t>Matière d’œuvre entrante</a:t>
            </a:r>
          </a:p>
        </p:txBody>
      </p:sp>
      <p:sp>
        <p:nvSpPr>
          <p:cNvPr id="17431" name="ZoneTexte 78"/>
          <p:cNvSpPr txBox="1">
            <a:spLocks noChangeArrowheads="1"/>
          </p:cNvSpPr>
          <p:nvPr/>
        </p:nvSpPr>
        <p:spPr bwMode="auto">
          <a:xfrm>
            <a:off x="7468288" y="5940376"/>
            <a:ext cx="911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100">
                <a:latin typeface="Calibri" pitchFamily="34" charset="0"/>
              </a:rPr>
              <a:t>Matière d’œuvre sortante</a:t>
            </a:r>
          </a:p>
        </p:txBody>
      </p:sp>
      <p:sp>
        <p:nvSpPr>
          <p:cNvPr id="17432" name="ZoneTexte 79"/>
          <p:cNvSpPr txBox="1">
            <a:spLocks noChangeArrowheads="1"/>
          </p:cNvSpPr>
          <p:nvPr/>
        </p:nvSpPr>
        <p:spPr bwMode="auto">
          <a:xfrm>
            <a:off x="7075734" y="2212926"/>
            <a:ext cx="17287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100">
                <a:latin typeface="Calibri" pitchFamily="34" charset="0"/>
              </a:rPr>
              <a:t>Informations destinées à d’autres systèmes et aux interfaces H/M</a:t>
            </a:r>
          </a:p>
        </p:txBody>
      </p:sp>
      <p:sp>
        <p:nvSpPr>
          <p:cNvPr id="17433" name="ZoneTexte 80"/>
          <p:cNvSpPr txBox="1">
            <a:spLocks noChangeArrowheads="1"/>
          </p:cNvSpPr>
          <p:nvPr/>
        </p:nvSpPr>
        <p:spPr bwMode="auto">
          <a:xfrm>
            <a:off x="3605459" y="3881389"/>
            <a:ext cx="10080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Ordres</a:t>
            </a:r>
          </a:p>
        </p:txBody>
      </p:sp>
      <p:sp>
        <p:nvSpPr>
          <p:cNvPr id="17435" name="ZoneTexte 83"/>
          <p:cNvSpPr txBox="1">
            <a:spLocks noChangeArrowheads="1"/>
          </p:cNvSpPr>
          <p:nvPr/>
        </p:nvSpPr>
        <p:spPr bwMode="auto">
          <a:xfrm>
            <a:off x="339972" y="1816051"/>
            <a:ext cx="1008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Grandeurs physiques à acquérir</a:t>
            </a:r>
          </a:p>
        </p:txBody>
      </p:sp>
      <p:sp>
        <p:nvSpPr>
          <p:cNvPr id="29" name="Éclair 28"/>
          <p:cNvSpPr/>
          <p:nvPr/>
        </p:nvSpPr>
        <p:spPr>
          <a:xfrm>
            <a:off x="1238497" y="2055764"/>
            <a:ext cx="193675" cy="406400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0" name="Éclair 29"/>
          <p:cNvSpPr/>
          <p:nvPr/>
        </p:nvSpPr>
        <p:spPr>
          <a:xfrm flipH="1">
            <a:off x="6899954" y="2462115"/>
            <a:ext cx="263234" cy="533631"/>
          </a:xfrm>
          <a:prstGeom prst="lightningBolt">
            <a:avLst/>
          </a:prstGeom>
          <a:scene3d>
            <a:camera prst="orthographicFront">
              <a:rot lat="600000" lon="20699994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1" name="Éclair 30"/>
          <p:cNvSpPr/>
          <p:nvPr/>
        </p:nvSpPr>
        <p:spPr>
          <a:xfrm flipH="1" flipV="1">
            <a:off x="813047" y="3327351"/>
            <a:ext cx="284162" cy="452438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2" name="Éclair 31"/>
          <p:cNvSpPr/>
          <p:nvPr/>
        </p:nvSpPr>
        <p:spPr>
          <a:xfrm flipV="1">
            <a:off x="2106859" y="4989464"/>
            <a:ext cx="333375" cy="450850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Structure fonctionnelle générale des systèmes</a:t>
            </a:r>
            <a:endParaRPr lang="fr-FR" dirty="0"/>
          </a:p>
        </p:txBody>
      </p:sp>
      <p:sp>
        <p:nvSpPr>
          <p:cNvPr id="40" name="Flèche vers le haut 39">
            <a:hlinkClick r:id="rId2" action="ppaction://hlinksldjump"/>
          </p:cNvPr>
          <p:cNvSpPr/>
          <p:nvPr/>
        </p:nvSpPr>
        <p:spPr>
          <a:xfrm>
            <a:off x="1078644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lèche vers le haut 40">
            <a:hlinkClick r:id="rId3" action="ppaction://hlinksldjump"/>
          </p:cNvPr>
          <p:cNvSpPr/>
          <p:nvPr/>
        </p:nvSpPr>
        <p:spPr>
          <a:xfrm rot="5400000">
            <a:off x="438881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95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e 68"/>
          <p:cNvGrpSpPr>
            <a:grpSpLocks/>
          </p:cNvGrpSpPr>
          <p:nvPr/>
        </p:nvGrpSpPr>
        <p:grpSpPr bwMode="auto">
          <a:xfrm>
            <a:off x="1574800" y="4411067"/>
            <a:ext cx="6754812" cy="1138237"/>
            <a:chOff x="752187" y="2494279"/>
            <a:chExt cx="9142522" cy="1693543"/>
          </a:xfrm>
        </p:grpSpPr>
        <p:sp>
          <p:nvSpPr>
            <p:cNvPr id="71" name="ZoneTexte 70"/>
            <p:cNvSpPr txBox="1"/>
            <p:nvPr/>
          </p:nvSpPr>
          <p:spPr>
            <a:xfrm>
              <a:off x="752187" y="2494279"/>
              <a:ext cx="9142522" cy="169354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dirty="0">
                  <a:latin typeface="+mn-lt"/>
                  <a:cs typeface="+mn-cs"/>
                </a:rPr>
                <a:t>Chaîne d’Energie</a:t>
              </a: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1209850" y="3172168"/>
              <a:ext cx="1289192" cy="41098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latin typeface="+mn-lt"/>
                  <a:cs typeface="+mn-cs"/>
                </a:rPr>
                <a:t>alimenter</a:t>
              </a: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4688521" y="3169807"/>
              <a:ext cx="1287043" cy="41098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latin typeface="+mn-lt"/>
                  <a:cs typeface="+mn-cs"/>
                </a:rPr>
                <a:t>convertir</a:t>
              </a: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6338687" y="3172168"/>
              <a:ext cx="1469679" cy="40862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latin typeface="+mn-lt"/>
                  <a:cs typeface="+mn-cs"/>
                </a:rPr>
                <a:t>transmettre</a:t>
              </a:r>
            </a:p>
          </p:txBody>
        </p:sp>
        <p:cxnSp>
          <p:nvCxnSpPr>
            <p:cNvPr id="85" name="Connecteur droit avec flèche 84"/>
            <p:cNvCxnSpPr>
              <a:stCxn id="73" idx="3"/>
              <a:endCxn id="91" idx="1"/>
            </p:cNvCxnSpPr>
            <p:nvPr/>
          </p:nvCxnSpPr>
          <p:spPr>
            <a:xfrm>
              <a:off x="2499042" y="3377662"/>
              <a:ext cx="39320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avec flèche 85"/>
            <p:cNvCxnSpPr>
              <a:stCxn id="75" idx="3"/>
              <a:endCxn id="82" idx="1"/>
            </p:cNvCxnSpPr>
            <p:nvPr/>
          </p:nvCxnSpPr>
          <p:spPr>
            <a:xfrm>
              <a:off x="5975564" y="3375299"/>
              <a:ext cx="363123" cy="23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Éclair 89"/>
            <p:cNvSpPr/>
            <p:nvPr/>
          </p:nvSpPr>
          <p:spPr>
            <a:xfrm>
              <a:off x="8403543" y="2909988"/>
              <a:ext cx="195528" cy="406262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2892246" y="3172168"/>
              <a:ext cx="1287043" cy="4133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latin typeface="+mn-lt"/>
                  <a:cs typeface="+mn-cs"/>
                </a:rPr>
                <a:t>distribuer</a:t>
              </a:r>
            </a:p>
          </p:txBody>
        </p:sp>
        <p:cxnSp>
          <p:nvCxnSpPr>
            <p:cNvPr id="92" name="Connecteur droit avec flèche 91"/>
            <p:cNvCxnSpPr>
              <a:stCxn id="91" idx="3"/>
              <a:endCxn id="75" idx="1"/>
            </p:cNvCxnSpPr>
            <p:nvPr/>
          </p:nvCxnSpPr>
          <p:spPr>
            <a:xfrm flipV="1">
              <a:off x="4179289" y="3375299"/>
              <a:ext cx="509232" cy="23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Flèche vers le bas 6"/>
          <p:cNvSpPr/>
          <p:nvPr/>
        </p:nvSpPr>
        <p:spPr>
          <a:xfrm>
            <a:off x="7508875" y="3380779"/>
            <a:ext cx="215900" cy="6477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Flèche vers le bas 8"/>
          <p:cNvSpPr/>
          <p:nvPr/>
        </p:nvSpPr>
        <p:spPr>
          <a:xfrm>
            <a:off x="7518400" y="5893792"/>
            <a:ext cx="215900" cy="6477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930275" y="5111154"/>
            <a:ext cx="93503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rot="5400000" flipH="1" flipV="1">
            <a:off x="5451474" y="3460155"/>
            <a:ext cx="1901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rot="10800000">
            <a:off x="930275" y="2509242"/>
            <a:ext cx="54721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5400000">
            <a:off x="606425" y="2833092"/>
            <a:ext cx="6477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>
            <a:off x="5695950" y="3510954"/>
            <a:ext cx="4445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rot="5400000">
            <a:off x="5990431" y="3660973"/>
            <a:ext cx="3000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 rot="10800000" flipV="1">
            <a:off x="2900362" y="3810992"/>
            <a:ext cx="3240088" cy="3952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5400000">
            <a:off x="2570162" y="4536479"/>
            <a:ext cx="660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>
            <a:off x="2900362" y="4865092"/>
            <a:ext cx="290513" cy="6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46" name="ZoneTexte 75"/>
          <p:cNvSpPr txBox="1">
            <a:spLocks noChangeArrowheads="1"/>
          </p:cNvSpPr>
          <p:nvPr/>
        </p:nvSpPr>
        <p:spPr bwMode="auto">
          <a:xfrm>
            <a:off x="398462" y="5479454"/>
            <a:ext cx="1008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Énergies d’entrée</a:t>
            </a:r>
          </a:p>
        </p:txBody>
      </p:sp>
      <p:sp>
        <p:nvSpPr>
          <p:cNvPr id="18447" name="ZoneTexte 76"/>
          <p:cNvSpPr txBox="1">
            <a:spLocks noChangeArrowheads="1"/>
          </p:cNvSpPr>
          <p:nvPr/>
        </p:nvSpPr>
        <p:spPr bwMode="auto">
          <a:xfrm>
            <a:off x="204787" y="3810992"/>
            <a:ext cx="1301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100">
                <a:latin typeface="Calibri" pitchFamily="34" charset="0"/>
              </a:rPr>
              <a:t>Informations issues d’autres systèmes et d’interfaces H/M</a:t>
            </a:r>
          </a:p>
        </p:txBody>
      </p:sp>
      <p:sp>
        <p:nvSpPr>
          <p:cNvPr id="18448" name="ZoneTexte 77"/>
          <p:cNvSpPr txBox="1">
            <a:spLocks noChangeArrowheads="1"/>
          </p:cNvSpPr>
          <p:nvPr/>
        </p:nvSpPr>
        <p:spPr bwMode="auto">
          <a:xfrm>
            <a:off x="7724775" y="3290292"/>
            <a:ext cx="90963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100">
                <a:latin typeface="Calibri" pitchFamily="34" charset="0"/>
              </a:rPr>
              <a:t>Matière d’œuvre entrante</a:t>
            </a:r>
          </a:p>
        </p:txBody>
      </p:sp>
      <p:sp>
        <p:nvSpPr>
          <p:cNvPr id="18449" name="ZoneTexte 78"/>
          <p:cNvSpPr txBox="1">
            <a:spLocks noChangeArrowheads="1"/>
          </p:cNvSpPr>
          <p:nvPr/>
        </p:nvSpPr>
        <p:spPr bwMode="auto">
          <a:xfrm>
            <a:off x="7915275" y="5962054"/>
            <a:ext cx="909637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100">
                <a:latin typeface="Calibri" pitchFamily="34" charset="0"/>
              </a:rPr>
              <a:t>Matière d’œuvre sortante</a:t>
            </a:r>
          </a:p>
        </p:txBody>
      </p:sp>
      <p:sp>
        <p:nvSpPr>
          <p:cNvPr id="18450" name="ZoneTexte 79"/>
          <p:cNvSpPr txBox="1">
            <a:spLocks noChangeArrowheads="1"/>
          </p:cNvSpPr>
          <p:nvPr/>
        </p:nvSpPr>
        <p:spPr bwMode="auto">
          <a:xfrm>
            <a:off x="7050087" y="2260004"/>
            <a:ext cx="17287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100">
                <a:latin typeface="Calibri" pitchFamily="34" charset="0"/>
              </a:rPr>
              <a:t>Informations destinées à d’autres systèmes et aux interfaces H/M</a:t>
            </a:r>
          </a:p>
        </p:txBody>
      </p:sp>
      <p:sp>
        <p:nvSpPr>
          <p:cNvPr id="18451" name="ZoneTexte 80"/>
          <p:cNvSpPr txBox="1">
            <a:spLocks noChangeArrowheads="1"/>
          </p:cNvSpPr>
          <p:nvPr/>
        </p:nvSpPr>
        <p:spPr bwMode="auto">
          <a:xfrm>
            <a:off x="3579812" y="3928467"/>
            <a:ext cx="10080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Ordres</a:t>
            </a:r>
          </a:p>
        </p:txBody>
      </p:sp>
      <p:sp>
        <p:nvSpPr>
          <p:cNvPr id="18453" name="ZoneTexte 83"/>
          <p:cNvSpPr txBox="1">
            <a:spLocks noChangeArrowheads="1"/>
          </p:cNvSpPr>
          <p:nvPr/>
        </p:nvSpPr>
        <p:spPr bwMode="auto">
          <a:xfrm>
            <a:off x="314325" y="1863129"/>
            <a:ext cx="1008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Grandeurs physiques à acquérir</a:t>
            </a:r>
          </a:p>
        </p:txBody>
      </p:sp>
      <p:sp>
        <p:nvSpPr>
          <p:cNvPr id="29" name="Éclair 28"/>
          <p:cNvSpPr/>
          <p:nvPr/>
        </p:nvSpPr>
        <p:spPr>
          <a:xfrm>
            <a:off x="1212850" y="2102842"/>
            <a:ext cx="193675" cy="406400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0" name="Éclair 29"/>
          <p:cNvSpPr/>
          <p:nvPr/>
        </p:nvSpPr>
        <p:spPr>
          <a:xfrm flipH="1">
            <a:off x="6787200" y="2645683"/>
            <a:ext cx="263234" cy="533631"/>
          </a:xfrm>
          <a:prstGeom prst="lightningBolt">
            <a:avLst/>
          </a:prstGeom>
          <a:scene3d>
            <a:camera prst="orthographicFront">
              <a:rot lat="600000" lon="20699994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1" name="Éclair 30"/>
          <p:cNvSpPr/>
          <p:nvPr/>
        </p:nvSpPr>
        <p:spPr>
          <a:xfrm flipH="1" flipV="1">
            <a:off x="787400" y="3374429"/>
            <a:ext cx="284162" cy="452438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2" name="Éclair 31"/>
          <p:cNvSpPr/>
          <p:nvPr/>
        </p:nvSpPr>
        <p:spPr>
          <a:xfrm flipV="1">
            <a:off x="989012" y="5169892"/>
            <a:ext cx="333375" cy="450850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1335087" y="2758479"/>
            <a:ext cx="4476750" cy="8318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+mn-lt"/>
                <a:cs typeface="+mn-cs"/>
              </a:rPr>
              <a:t>Chaîne d’Information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508125" y="3025179"/>
            <a:ext cx="849312" cy="2616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>
                <a:latin typeface="+mn-lt"/>
                <a:cs typeface="+mn-cs"/>
              </a:rPr>
              <a:t>ACQUERIR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3046412" y="3023592"/>
            <a:ext cx="847725" cy="2616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>
                <a:latin typeface="+mn-lt"/>
                <a:cs typeface="+mn-cs"/>
              </a:rPr>
              <a:t>TRAITER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4283075" y="3036292"/>
            <a:ext cx="1231900" cy="2616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>
                <a:latin typeface="+mn-lt"/>
                <a:cs typeface="+mn-cs"/>
              </a:rPr>
              <a:t>COMMUNIQUER</a:t>
            </a:r>
          </a:p>
        </p:txBody>
      </p:sp>
      <p:cxnSp>
        <p:nvCxnSpPr>
          <p:cNvPr id="39" name="Connecteur droit avec flèche 38"/>
          <p:cNvCxnSpPr>
            <a:stCxn id="35" idx="3"/>
            <a:endCxn id="36" idx="1"/>
          </p:cNvCxnSpPr>
          <p:nvPr/>
        </p:nvCxnSpPr>
        <p:spPr>
          <a:xfrm flipV="1">
            <a:off x="2357437" y="3154397"/>
            <a:ext cx="688975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>
            <a:stCxn id="36" idx="3"/>
          </p:cNvCxnSpPr>
          <p:nvPr/>
        </p:nvCxnSpPr>
        <p:spPr>
          <a:xfrm>
            <a:off x="3894137" y="3154397"/>
            <a:ext cx="388938" cy="200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>
            <a:off x="5514975" y="3177579"/>
            <a:ext cx="221932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>
            <a:off x="930275" y="3156942"/>
            <a:ext cx="5762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/>
          <p:nvPr/>
        </p:nvCxnSpPr>
        <p:spPr>
          <a:xfrm>
            <a:off x="500062" y="3323629"/>
            <a:ext cx="100806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108825" y="4028479"/>
            <a:ext cx="1081087" cy="1871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8468" name="ZoneTexte 4"/>
          <p:cNvSpPr txBox="1">
            <a:spLocks noChangeArrowheads="1"/>
          </p:cNvSpPr>
          <p:nvPr/>
        </p:nvSpPr>
        <p:spPr bwMode="auto">
          <a:xfrm>
            <a:off x="7108825" y="4690467"/>
            <a:ext cx="108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>
                <a:latin typeface="Calibri" pitchFamily="34" charset="0"/>
              </a:rPr>
              <a:t>ACTION</a:t>
            </a:r>
          </a:p>
        </p:txBody>
      </p:sp>
      <p:cxnSp>
        <p:nvCxnSpPr>
          <p:cNvPr id="102" name="Connecteur droit avec flèche 101"/>
          <p:cNvCxnSpPr/>
          <p:nvPr/>
        </p:nvCxnSpPr>
        <p:spPr>
          <a:xfrm>
            <a:off x="6786562" y="5001617"/>
            <a:ext cx="322263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Structure fonctionnelle générale des systèmes</a:t>
            </a:r>
            <a:endParaRPr lang="fr-FR" dirty="0"/>
          </a:p>
        </p:txBody>
      </p:sp>
      <p:sp>
        <p:nvSpPr>
          <p:cNvPr id="56" name="Flèche vers le haut 55">
            <a:hlinkClick r:id="rId2" action="ppaction://hlinksldjump"/>
          </p:cNvPr>
          <p:cNvSpPr/>
          <p:nvPr/>
        </p:nvSpPr>
        <p:spPr>
          <a:xfrm>
            <a:off x="1078644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Flèche vers le haut 57">
            <a:hlinkClick r:id="rId3" action="ppaction://hlinksldjump"/>
          </p:cNvPr>
          <p:cNvSpPr/>
          <p:nvPr/>
        </p:nvSpPr>
        <p:spPr>
          <a:xfrm rot="5400000">
            <a:off x="438881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46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ZoneTexte 6"/>
          <p:cNvSpPr txBox="1">
            <a:spLocks noChangeArrowheads="1"/>
          </p:cNvSpPr>
          <p:nvPr/>
        </p:nvSpPr>
        <p:spPr bwMode="auto">
          <a:xfrm>
            <a:off x="17463" y="2517775"/>
            <a:ext cx="1008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Grandeurs physiques à acquérir</a:t>
            </a:r>
          </a:p>
        </p:txBody>
      </p:sp>
      <p:sp>
        <p:nvSpPr>
          <p:cNvPr id="19460" name="ZoneTexte 15"/>
          <p:cNvSpPr txBox="1">
            <a:spLocks noChangeArrowheads="1"/>
          </p:cNvSpPr>
          <p:nvPr/>
        </p:nvSpPr>
        <p:spPr bwMode="auto">
          <a:xfrm>
            <a:off x="8007350" y="2447925"/>
            <a:ext cx="1008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Ordres messages</a:t>
            </a:r>
          </a:p>
        </p:txBody>
      </p:sp>
      <p:sp>
        <p:nvSpPr>
          <p:cNvPr id="19461" name="ZoneTexte 23"/>
          <p:cNvSpPr txBox="1">
            <a:spLocks noChangeArrowheads="1"/>
          </p:cNvSpPr>
          <p:nvPr/>
        </p:nvSpPr>
        <p:spPr bwMode="auto">
          <a:xfrm>
            <a:off x="222250" y="4759325"/>
            <a:ext cx="2770188" cy="9540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>
                <a:latin typeface="Calibri" pitchFamily="34" charset="0"/>
              </a:rPr>
              <a:t>Capteurs, 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Interfaces Homme Machine,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Systèmes numériques d’acquisition de données</a:t>
            </a:r>
          </a:p>
        </p:txBody>
      </p:sp>
      <p:grpSp>
        <p:nvGrpSpPr>
          <p:cNvPr id="19462" name="Groupe 29"/>
          <p:cNvGrpSpPr>
            <a:grpSpLocks/>
          </p:cNvGrpSpPr>
          <p:nvPr/>
        </p:nvGrpSpPr>
        <p:grpSpPr bwMode="auto">
          <a:xfrm>
            <a:off x="498475" y="2493963"/>
            <a:ext cx="7994650" cy="2293937"/>
            <a:chOff x="498764" y="2494279"/>
            <a:chExt cx="7994072" cy="2293295"/>
          </a:xfrm>
        </p:grpSpPr>
        <p:sp>
          <p:nvSpPr>
            <p:cNvPr id="2" name="ZoneTexte 1"/>
            <p:cNvSpPr txBox="1"/>
            <p:nvPr/>
          </p:nvSpPr>
          <p:spPr>
            <a:xfrm>
              <a:off x="1213087" y="2494279"/>
              <a:ext cx="6795597" cy="175369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cs typeface="+mn-cs"/>
                </a:rPr>
                <a:t>Chaîne d’Information</a:t>
              </a: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1606759" y="3144972"/>
              <a:ext cx="1288957" cy="338459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dirty="0">
                  <a:latin typeface="+mn-lt"/>
                  <a:cs typeface="+mn-cs"/>
                </a:rPr>
                <a:t>ACQUERIR</a:t>
              </a: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3795764" y="3144972"/>
              <a:ext cx="1288957" cy="338459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dirty="0">
                  <a:latin typeface="+mn-lt"/>
                  <a:cs typeface="+mn-cs"/>
                </a:rPr>
                <a:t>TRAITER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5929209" y="3144972"/>
              <a:ext cx="1746124" cy="338459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dirty="0">
                  <a:latin typeface="+mn-lt"/>
                  <a:cs typeface="+mn-cs"/>
                </a:rPr>
                <a:t>COMMUNIQUER</a:t>
              </a:r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>
              <a:off x="498764" y="3324309"/>
              <a:ext cx="110799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/>
            <p:cNvCxnSpPr>
              <a:stCxn id="4" idx="3"/>
            </p:cNvCxnSpPr>
            <p:nvPr/>
          </p:nvCxnSpPr>
          <p:spPr>
            <a:xfrm>
              <a:off x="2895716" y="3314201"/>
              <a:ext cx="900048" cy="101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/>
            <p:cNvCxnSpPr>
              <a:stCxn id="5" idx="3"/>
              <a:endCxn id="6" idx="1"/>
            </p:cNvCxnSpPr>
            <p:nvPr/>
          </p:nvCxnSpPr>
          <p:spPr>
            <a:xfrm>
              <a:off x="5084720" y="3314201"/>
              <a:ext cx="84448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>
              <a:stCxn id="6" idx="3"/>
            </p:cNvCxnSpPr>
            <p:nvPr/>
          </p:nvCxnSpPr>
          <p:spPr>
            <a:xfrm>
              <a:off x="7675333" y="3314201"/>
              <a:ext cx="817503" cy="1645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73" name="ZoneTexte 16"/>
            <p:cNvSpPr txBox="1">
              <a:spLocks noChangeArrowheads="1"/>
            </p:cNvSpPr>
            <p:nvPr/>
          </p:nvSpPr>
          <p:spPr bwMode="auto">
            <a:xfrm>
              <a:off x="5084618" y="2517062"/>
              <a:ext cx="10081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fr-FR" sz="1200">
                  <a:latin typeface="Calibri" pitchFamily="34" charset="0"/>
                </a:rPr>
                <a:t>Informations traitées</a:t>
              </a:r>
            </a:p>
          </p:txBody>
        </p:sp>
        <p:sp>
          <p:nvSpPr>
            <p:cNvPr id="19474" name="ZoneTexte 17"/>
            <p:cNvSpPr txBox="1">
              <a:spLocks noChangeArrowheads="1"/>
            </p:cNvSpPr>
            <p:nvPr/>
          </p:nvSpPr>
          <p:spPr bwMode="auto">
            <a:xfrm>
              <a:off x="2255644" y="2494279"/>
              <a:ext cx="127991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fr-FR" sz="1200">
                  <a:latin typeface="Calibri" pitchFamily="34" charset="0"/>
                </a:rPr>
                <a:t>Images informationnelles utilisables</a:t>
              </a:r>
            </a:p>
          </p:txBody>
        </p:sp>
        <p:sp>
          <p:nvSpPr>
            <p:cNvPr id="19" name="Éclair 18"/>
            <p:cNvSpPr/>
            <p:nvPr/>
          </p:nvSpPr>
          <p:spPr>
            <a:xfrm>
              <a:off x="3205256" y="2910088"/>
              <a:ext cx="193661" cy="406286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0" name="Éclair 19"/>
            <p:cNvSpPr/>
            <p:nvPr/>
          </p:nvSpPr>
          <p:spPr>
            <a:xfrm>
              <a:off x="5472042" y="2918022"/>
              <a:ext cx="195248" cy="406286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1" name="Éclair 20"/>
            <p:cNvSpPr/>
            <p:nvPr/>
          </p:nvSpPr>
          <p:spPr>
            <a:xfrm>
              <a:off x="830528" y="2910088"/>
              <a:ext cx="195248" cy="406286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2" name="Éclair 21"/>
            <p:cNvSpPr/>
            <p:nvPr/>
          </p:nvSpPr>
          <p:spPr>
            <a:xfrm>
              <a:off x="8105514" y="2910088"/>
              <a:ext cx="193661" cy="406286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5" name="Éclair 24"/>
            <p:cNvSpPr/>
            <p:nvPr/>
          </p:nvSpPr>
          <p:spPr>
            <a:xfrm rot="13516717">
              <a:off x="1646484" y="3446369"/>
              <a:ext cx="384067" cy="1381025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6" name="Éclair 25"/>
            <p:cNvSpPr/>
            <p:nvPr/>
          </p:nvSpPr>
          <p:spPr>
            <a:xfrm rot="9750939">
              <a:off x="6964185" y="3543322"/>
              <a:ext cx="385734" cy="1244252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7" name="Éclair 26"/>
            <p:cNvSpPr/>
            <p:nvPr/>
          </p:nvSpPr>
          <p:spPr>
            <a:xfrm rot="12200459">
              <a:off x="4325950" y="3575063"/>
              <a:ext cx="384147" cy="977626"/>
            </a:xfrm>
            <a:prstGeom prst="lightningBolt">
              <a:avLst/>
            </a:prstGeom>
            <a:solidFill>
              <a:srgbClr val="000000">
                <a:alpha val="34118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19463" name="ZoneTexte 27"/>
          <p:cNvSpPr txBox="1">
            <a:spLocks noChangeArrowheads="1"/>
          </p:cNvSpPr>
          <p:nvPr/>
        </p:nvSpPr>
        <p:spPr bwMode="auto">
          <a:xfrm>
            <a:off x="6289675" y="4805363"/>
            <a:ext cx="2771775" cy="1600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>
                <a:latin typeface="Calibri" pitchFamily="34" charset="0"/>
              </a:rPr>
              <a:t>Commande TOR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Interface homme/machine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Liaison utilisant le mode de transmission série ou parallèle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Réseaux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Bus capteurs /actionneurs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Commandes analogiques</a:t>
            </a:r>
          </a:p>
        </p:txBody>
      </p:sp>
      <p:sp>
        <p:nvSpPr>
          <p:cNvPr id="19464" name="ZoneTexte 28"/>
          <p:cNvSpPr txBox="1">
            <a:spLocks noChangeArrowheads="1"/>
          </p:cNvSpPr>
          <p:nvPr/>
        </p:nvSpPr>
        <p:spPr bwMode="auto">
          <a:xfrm>
            <a:off x="3205163" y="4589463"/>
            <a:ext cx="2771775" cy="157003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 b="1" u="sng">
                <a:latin typeface="Calibri" pitchFamily="34" charset="0"/>
              </a:rPr>
              <a:t>Matériel</a:t>
            </a:r>
            <a:r>
              <a:rPr lang="fr-FR" sz="1200" u="sng">
                <a:latin typeface="Calibri" pitchFamily="34" charset="0"/>
              </a:rPr>
              <a:t>:</a:t>
            </a:r>
          </a:p>
          <a:p>
            <a:pPr eaLnBrk="1" hangingPunct="1"/>
            <a:r>
              <a:rPr lang="fr-FR" sz="1200">
                <a:latin typeface="Calibri" pitchFamily="34" charset="0"/>
              </a:rPr>
              <a:t>Automates programmables</a:t>
            </a:r>
          </a:p>
          <a:p>
            <a:pPr eaLnBrk="1" hangingPunct="1"/>
            <a:r>
              <a:rPr lang="fr-FR" sz="1200">
                <a:latin typeface="Calibri" pitchFamily="34" charset="0"/>
              </a:rPr>
              <a:t>Ordinateurs</a:t>
            </a:r>
          </a:p>
          <a:p>
            <a:pPr eaLnBrk="1" hangingPunct="1"/>
            <a:r>
              <a:rPr lang="fr-FR" sz="1200">
                <a:latin typeface="Calibri" pitchFamily="34" charset="0"/>
              </a:rPr>
              <a:t>Microcontrôleurs</a:t>
            </a:r>
          </a:p>
          <a:p>
            <a:pPr eaLnBrk="1" hangingPunct="1"/>
            <a:r>
              <a:rPr lang="fr-FR" sz="1200">
                <a:latin typeface="Calibri" pitchFamily="34" charset="0"/>
              </a:rPr>
              <a:t>Modules logiques programmables</a:t>
            </a:r>
          </a:p>
          <a:p>
            <a:pPr eaLnBrk="1" hangingPunct="1"/>
            <a:r>
              <a:rPr lang="fr-FR" sz="1200">
                <a:latin typeface="Calibri" pitchFamily="34" charset="0"/>
              </a:rPr>
              <a:t>Circuits de commande câblé</a:t>
            </a:r>
          </a:p>
          <a:p>
            <a:pPr eaLnBrk="1" hangingPunct="1"/>
            <a:r>
              <a:rPr lang="fr-FR" sz="1200" b="1" u="sng">
                <a:latin typeface="Calibri" pitchFamily="34" charset="0"/>
              </a:rPr>
              <a:t>Logiciel</a:t>
            </a:r>
            <a:r>
              <a:rPr lang="fr-FR" sz="1200" b="1">
                <a:latin typeface="Calibri" pitchFamily="34" charset="0"/>
              </a:rPr>
              <a:t>:</a:t>
            </a:r>
          </a:p>
          <a:p>
            <a:pPr eaLnBrk="1" hangingPunct="1"/>
            <a:r>
              <a:rPr lang="fr-FR" sz="1200">
                <a:latin typeface="Calibri" pitchFamily="34" charset="0"/>
              </a:rPr>
              <a:t>Programmes d’application</a:t>
            </a:r>
          </a:p>
        </p:txBody>
      </p:sp>
      <p:sp>
        <p:nvSpPr>
          <p:cNvPr id="29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Structure fonctionnelle générale des systèmes</a:t>
            </a:r>
            <a:endParaRPr lang="fr-FR" dirty="0"/>
          </a:p>
        </p:txBody>
      </p:sp>
      <p:sp>
        <p:nvSpPr>
          <p:cNvPr id="31" name="Flèche vers le haut 30">
            <a:hlinkClick r:id="rId2" action="ppaction://hlinksldjump"/>
          </p:cNvPr>
          <p:cNvSpPr/>
          <p:nvPr/>
        </p:nvSpPr>
        <p:spPr>
          <a:xfrm>
            <a:off x="1078644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 vers le haut 31">
            <a:hlinkClick r:id="rId3" action="ppaction://hlinksldjump"/>
          </p:cNvPr>
          <p:cNvSpPr/>
          <p:nvPr/>
        </p:nvSpPr>
        <p:spPr>
          <a:xfrm rot="5400000">
            <a:off x="438881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08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Éclair 17"/>
          <p:cNvSpPr/>
          <p:nvPr/>
        </p:nvSpPr>
        <p:spPr>
          <a:xfrm>
            <a:off x="442913" y="2909888"/>
            <a:ext cx="193675" cy="406400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484" name="ZoneTexte 19"/>
          <p:cNvSpPr txBox="1">
            <a:spLocks noChangeArrowheads="1"/>
          </p:cNvSpPr>
          <p:nvPr/>
        </p:nvSpPr>
        <p:spPr bwMode="auto">
          <a:xfrm>
            <a:off x="760413" y="4694238"/>
            <a:ext cx="1703387" cy="7381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>
                <a:latin typeface="Calibri" pitchFamily="34" charset="0"/>
              </a:rPr>
              <a:t>Générateurs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Piles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Accumulateurs…</a:t>
            </a:r>
          </a:p>
        </p:txBody>
      </p:sp>
      <p:sp>
        <p:nvSpPr>
          <p:cNvPr id="20485" name="ZoneTexte 23"/>
          <p:cNvSpPr txBox="1">
            <a:spLocks noChangeArrowheads="1"/>
          </p:cNvSpPr>
          <p:nvPr/>
        </p:nvSpPr>
        <p:spPr bwMode="auto">
          <a:xfrm>
            <a:off x="6686550" y="4694238"/>
            <a:ext cx="1814513" cy="5222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>
                <a:latin typeface="Calibri" pitchFamily="34" charset="0"/>
              </a:rPr>
              <a:t>Réducteurs, poulies courroies, guidages….</a:t>
            </a:r>
          </a:p>
        </p:txBody>
      </p:sp>
      <p:sp>
        <p:nvSpPr>
          <p:cNvPr id="20486" name="ZoneTexte 24"/>
          <p:cNvSpPr txBox="1">
            <a:spLocks noChangeArrowheads="1"/>
          </p:cNvSpPr>
          <p:nvPr/>
        </p:nvSpPr>
        <p:spPr bwMode="auto">
          <a:xfrm>
            <a:off x="2890838" y="4694238"/>
            <a:ext cx="1168400" cy="7381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>
                <a:latin typeface="Calibri" pitchFamily="34" charset="0"/>
              </a:rPr>
              <a:t>Contacteurs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Relais,</a:t>
            </a:r>
          </a:p>
          <a:p>
            <a:pPr eaLnBrk="1" hangingPunct="1"/>
            <a:r>
              <a:rPr lang="fr-FR" sz="1400">
                <a:latin typeface="Calibri" pitchFamily="34" charset="0"/>
              </a:rPr>
              <a:t>distributeurs</a:t>
            </a:r>
          </a:p>
        </p:txBody>
      </p:sp>
      <p:sp>
        <p:nvSpPr>
          <p:cNvPr id="20487" name="ZoneTexte 34"/>
          <p:cNvSpPr txBox="1">
            <a:spLocks noChangeArrowheads="1"/>
          </p:cNvSpPr>
          <p:nvPr/>
        </p:nvSpPr>
        <p:spPr bwMode="auto">
          <a:xfrm>
            <a:off x="4687888" y="4694238"/>
            <a:ext cx="1308100" cy="7381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>
                <a:latin typeface="Calibri" pitchFamily="34" charset="0"/>
              </a:rPr>
              <a:t>Moteurs, vérins, motovariateurs</a:t>
            </a:r>
          </a:p>
        </p:txBody>
      </p:sp>
      <p:grpSp>
        <p:nvGrpSpPr>
          <p:cNvPr id="20488" name="Groupe 39"/>
          <p:cNvGrpSpPr>
            <a:grpSpLocks/>
          </p:cNvGrpSpPr>
          <p:nvPr/>
        </p:nvGrpSpPr>
        <p:grpSpPr bwMode="auto">
          <a:xfrm>
            <a:off x="831850" y="2493963"/>
            <a:ext cx="7766050" cy="1754187"/>
            <a:chOff x="831272" y="2494279"/>
            <a:chExt cx="7767265" cy="1754326"/>
          </a:xfrm>
        </p:grpSpPr>
        <p:sp>
          <p:nvSpPr>
            <p:cNvPr id="4" name="ZoneTexte 3"/>
            <p:cNvSpPr txBox="1"/>
            <p:nvPr/>
          </p:nvSpPr>
          <p:spPr>
            <a:xfrm>
              <a:off x="831272" y="2494279"/>
              <a:ext cx="7467181" cy="17543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latin typeface="+mn-lt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cs typeface="+mn-cs"/>
                </a:rPr>
                <a:t>Chaîne d’Energie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10744" y="3170608"/>
              <a:ext cx="1287663" cy="3699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cs typeface="+mn-cs"/>
                </a:rPr>
                <a:t>alimenter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687913" y="3169019"/>
              <a:ext cx="1289252" cy="36991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cs typeface="+mn-cs"/>
                </a:rPr>
                <a:t>convertir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339172" y="3169019"/>
              <a:ext cx="1744935" cy="36991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cs typeface="+mn-cs"/>
                </a:rPr>
                <a:t>transmettre</a:t>
              </a:r>
            </a:p>
          </p:txBody>
        </p:sp>
        <p:cxnSp>
          <p:nvCxnSpPr>
            <p:cNvPr id="10" name="Connecteur droit avec flèche 9"/>
            <p:cNvCxnSpPr>
              <a:stCxn id="6" idx="3"/>
              <a:endCxn id="26" idx="1"/>
            </p:cNvCxnSpPr>
            <p:nvPr/>
          </p:nvCxnSpPr>
          <p:spPr>
            <a:xfrm>
              <a:off x="2498408" y="3356359"/>
              <a:ext cx="39217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/>
            <p:cNvCxnSpPr>
              <a:stCxn id="7" idx="3"/>
              <a:endCxn id="8" idx="1"/>
            </p:cNvCxnSpPr>
            <p:nvPr/>
          </p:nvCxnSpPr>
          <p:spPr>
            <a:xfrm>
              <a:off x="5977165" y="3354772"/>
              <a:ext cx="362007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04" name="ZoneTexte 13"/>
            <p:cNvSpPr txBox="1">
              <a:spLocks noChangeArrowheads="1"/>
            </p:cNvSpPr>
            <p:nvPr/>
          </p:nvSpPr>
          <p:spPr bwMode="auto">
            <a:xfrm>
              <a:off x="1883206" y="2632456"/>
              <a:ext cx="100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fr-FR" sz="1200">
                  <a:latin typeface="Calibri" pitchFamily="34" charset="0"/>
                </a:rPr>
                <a:t>Energie 1</a:t>
              </a:r>
            </a:p>
          </p:txBody>
        </p:sp>
        <p:sp>
          <p:nvSpPr>
            <p:cNvPr id="16" name="Éclair 15"/>
            <p:cNvSpPr/>
            <p:nvPr/>
          </p:nvSpPr>
          <p:spPr>
            <a:xfrm>
              <a:off x="2465066" y="2910237"/>
              <a:ext cx="193705" cy="404844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7" name="Éclair 16"/>
            <p:cNvSpPr/>
            <p:nvPr/>
          </p:nvSpPr>
          <p:spPr>
            <a:xfrm>
              <a:off x="4276686" y="2951515"/>
              <a:ext cx="193705" cy="406432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9" name="Éclair 18"/>
            <p:cNvSpPr/>
            <p:nvPr/>
          </p:nvSpPr>
          <p:spPr>
            <a:xfrm>
              <a:off x="8404832" y="2910237"/>
              <a:ext cx="193705" cy="404844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2890582" y="3172195"/>
              <a:ext cx="1289252" cy="36991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cs typeface="+mn-cs"/>
                </a:rPr>
                <a:t>distribuer</a:t>
              </a:r>
            </a:p>
          </p:txBody>
        </p:sp>
        <p:cxnSp>
          <p:nvCxnSpPr>
            <p:cNvPr id="30" name="Connecteur droit avec flèche 29"/>
            <p:cNvCxnSpPr>
              <a:stCxn id="26" idx="3"/>
              <a:endCxn id="7" idx="1"/>
            </p:cNvCxnSpPr>
            <p:nvPr/>
          </p:nvCxnSpPr>
          <p:spPr>
            <a:xfrm flipV="1">
              <a:off x="4179834" y="3354772"/>
              <a:ext cx="508079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Éclair 33"/>
            <p:cNvSpPr/>
            <p:nvPr/>
          </p:nvSpPr>
          <p:spPr>
            <a:xfrm>
              <a:off x="5977165" y="2924525"/>
              <a:ext cx="193705" cy="406432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0511" name="ZoneTexte 36"/>
            <p:cNvSpPr txBox="1">
              <a:spLocks noChangeArrowheads="1"/>
            </p:cNvSpPr>
            <p:nvPr/>
          </p:nvSpPr>
          <p:spPr bwMode="auto">
            <a:xfrm>
              <a:off x="3772717" y="2673927"/>
              <a:ext cx="100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fr-FR" sz="1200">
                  <a:latin typeface="Calibri" pitchFamily="34" charset="0"/>
                </a:rPr>
                <a:t>Energie 2</a:t>
              </a:r>
            </a:p>
          </p:txBody>
        </p:sp>
        <p:sp>
          <p:nvSpPr>
            <p:cNvPr id="20512" name="ZoneTexte 37"/>
            <p:cNvSpPr txBox="1">
              <a:spLocks noChangeArrowheads="1"/>
            </p:cNvSpPr>
            <p:nvPr/>
          </p:nvSpPr>
          <p:spPr bwMode="auto">
            <a:xfrm>
              <a:off x="5472545" y="2647899"/>
              <a:ext cx="100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fr-FR" sz="1200">
                  <a:latin typeface="Calibri" pitchFamily="34" charset="0"/>
                </a:rPr>
                <a:t>Energie 3</a:t>
              </a:r>
            </a:p>
          </p:txBody>
        </p:sp>
      </p:grpSp>
      <p:sp>
        <p:nvSpPr>
          <p:cNvPr id="20489" name="ZoneTexte 38"/>
          <p:cNvSpPr txBox="1">
            <a:spLocks noChangeArrowheads="1"/>
          </p:cNvSpPr>
          <p:nvPr/>
        </p:nvSpPr>
        <p:spPr bwMode="auto">
          <a:xfrm>
            <a:off x="0" y="3495675"/>
            <a:ext cx="892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Energies d’entrée</a:t>
            </a:r>
          </a:p>
        </p:txBody>
      </p:sp>
      <p:sp>
        <p:nvSpPr>
          <p:cNvPr id="20490" name="ZoneTexte 14"/>
          <p:cNvSpPr txBox="1">
            <a:spLocks noChangeArrowheads="1"/>
          </p:cNvSpPr>
          <p:nvPr/>
        </p:nvSpPr>
        <p:spPr bwMode="auto">
          <a:xfrm>
            <a:off x="120650" y="2263775"/>
            <a:ext cx="1279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Paramètres caractéristiques de l’entrée</a:t>
            </a:r>
          </a:p>
        </p:txBody>
      </p:sp>
      <p:sp>
        <p:nvSpPr>
          <p:cNvPr id="20491" name="ZoneTexte 12"/>
          <p:cNvSpPr txBox="1">
            <a:spLocks noChangeArrowheads="1"/>
          </p:cNvSpPr>
          <p:nvPr/>
        </p:nvSpPr>
        <p:spPr bwMode="auto">
          <a:xfrm>
            <a:off x="7916863" y="2263775"/>
            <a:ext cx="11699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>
                <a:latin typeface="Calibri" pitchFamily="34" charset="0"/>
              </a:rPr>
              <a:t>Paramètres caractéristiques de sortie</a:t>
            </a:r>
          </a:p>
        </p:txBody>
      </p:sp>
      <p:sp>
        <p:nvSpPr>
          <p:cNvPr id="21" name="Éclair 20"/>
          <p:cNvSpPr/>
          <p:nvPr/>
        </p:nvSpPr>
        <p:spPr>
          <a:xfrm rot="13516717">
            <a:off x="1646237" y="3446463"/>
            <a:ext cx="385763" cy="1379538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3" name="Éclair 22"/>
          <p:cNvSpPr/>
          <p:nvPr/>
        </p:nvSpPr>
        <p:spPr>
          <a:xfrm rot="12200459">
            <a:off x="3382963" y="3578225"/>
            <a:ext cx="385762" cy="977900"/>
          </a:xfrm>
          <a:prstGeom prst="lightningBolt">
            <a:avLst/>
          </a:prstGeom>
          <a:solidFill>
            <a:srgbClr val="000000">
              <a:alpha val="3411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" name="Éclair 35"/>
          <p:cNvSpPr/>
          <p:nvPr/>
        </p:nvSpPr>
        <p:spPr>
          <a:xfrm rot="12200459">
            <a:off x="5103813" y="3578225"/>
            <a:ext cx="384175" cy="977900"/>
          </a:xfrm>
          <a:prstGeom prst="lightningBolt">
            <a:avLst/>
          </a:prstGeom>
          <a:solidFill>
            <a:srgbClr val="000000">
              <a:alpha val="3411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Éclair 21"/>
          <p:cNvSpPr/>
          <p:nvPr/>
        </p:nvSpPr>
        <p:spPr>
          <a:xfrm rot="9750939">
            <a:off x="7323138" y="3506788"/>
            <a:ext cx="357187" cy="1160462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04775" y="3333750"/>
            <a:ext cx="110807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8083550" y="3330575"/>
            <a:ext cx="81756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Structure fonctionnelle générale des systèmes</a:t>
            </a:r>
            <a:endParaRPr lang="fr-FR" dirty="0"/>
          </a:p>
        </p:txBody>
      </p:sp>
      <p:sp>
        <p:nvSpPr>
          <p:cNvPr id="3" name="Flèche vers le haut 2">
            <a:hlinkClick r:id="rId2" action="ppaction://hlinksldjump"/>
          </p:cNvPr>
          <p:cNvSpPr/>
          <p:nvPr/>
        </p:nvSpPr>
        <p:spPr>
          <a:xfrm>
            <a:off x="1078644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Flèche vers le haut 37">
            <a:hlinkClick r:id="rId3" action="ppaction://hlinksldjump"/>
          </p:cNvPr>
          <p:cNvSpPr/>
          <p:nvPr/>
        </p:nvSpPr>
        <p:spPr>
          <a:xfrm rot="5400000">
            <a:off x="438881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48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Travail demandé.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405136"/>
          </a:xfrm>
        </p:spPr>
        <p:txBody>
          <a:bodyPr/>
          <a:lstStyle/>
          <a:p>
            <a:r>
              <a:rPr lang="fr-FR" dirty="0" smtClean="0"/>
              <a:t>Prendre connaissance des systèmes étudiés.</a:t>
            </a:r>
          </a:p>
          <a:p>
            <a:r>
              <a:rPr lang="fr-FR" dirty="0" smtClean="0"/>
              <a:t>Compléter les chaines d’énergie et d’information sur les document mis à votre disposition.</a:t>
            </a:r>
            <a:endParaRPr lang="fr-FR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11560" y="3861048"/>
            <a:ext cx="33843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Vélo à assistance électrique</a:t>
            </a:r>
            <a:endParaRPr lang="fr-FR" dirty="0"/>
          </a:p>
        </p:txBody>
      </p:sp>
      <p:sp>
        <p:nvSpPr>
          <p:cNvPr id="6" name="Rectangle 5">
            <a:hlinkClick r:id="rId3" action="ppaction://hlinkpres?slideindex=1&amp;slidetitle="/>
          </p:cNvPr>
          <p:cNvSpPr/>
          <p:nvPr/>
        </p:nvSpPr>
        <p:spPr>
          <a:xfrm>
            <a:off x="5148064" y="3861048"/>
            <a:ext cx="3384376" cy="10081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Station de pompage</a:t>
            </a:r>
            <a:endParaRPr lang="fr-FR" dirty="0"/>
          </a:p>
        </p:txBody>
      </p:sp>
      <p:sp>
        <p:nvSpPr>
          <p:cNvPr id="9" name="Flèche vers le haut 8">
            <a:hlinkClick r:id="rId4" action="ppaction://hlinksldjump"/>
          </p:cNvPr>
          <p:cNvSpPr/>
          <p:nvPr/>
        </p:nvSpPr>
        <p:spPr>
          <a:xfrm>
            <a:off x="1078644" y="6145921"/>
            <a:ext cx="643061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29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313</TotalTime>
  <Words>328</Words>
  <Application>Microsoft Office PowerPoint</Application>
  <PresentationFormat>Affichage à l'écran (4:3)</PresentationFormat>
  <Paragraphs>108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Capitaux</vt:lpstr>
      <vt:lpstr>Chaine d’énergie et d’information</vt:lpstr>
      <vt:lpstr>Le synoptique.</vt:lpstr>
      <vt:lpstr>Présentation PowerPoint</vt:lpstr>
      <vt:lpstr>Présentation PowerPoint</vt:lpstr>
      <vt:lpstr>Structure fonctionnelle générale des systèmes</vt:lpstr>
      <vt:lpstr>Structure fonctionnelle générale des systèmes</vt:lpstr>
      <vt:lpstr>Structure fonctionnelle générale des systèmes</vt:lpstr>
      <vt:lpstr>Structure fonctionnelle générale des systèmes</vt:lpstr>
      <vt:lpstr>Travail demandé.</vt:lpstr>
    </vt:vector>
  </TitlesOfParts>
  <Company>Lycée HENAFF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Chaine d’énergie et d’information</dc:title>
  <dc:creator>Laurent CELLIER</dc:creator>
  <cp:lastModifiedBy>jcc</cp:lastModifiedBy>
  <cp:revision>11</cp:revision>
  <dcterms:created xsi:type="dcterms:W3CDTF">2011-07-01T06:59:39Z</dcterms:created>
  <dcterms:modified xsi:type="dcterms:W3CDTF">2011-10-22T16:45:06Z</dcterms:modified>
</cp:coreProperties>
</file>